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258" r:id="rId4"/>
    <p:sldId id="265" r:id="rId5"/>
    <p:sldId id="264" r:id="rId6"/>
    <p:sldId id="266" r:id="rId7"/>
    <p:sldId id="289" r:id="rId8"/>
    <p:sldId id="290" r:id="rId9"/>
    <p:sldId id="291" r:id="rId10"/>
    <p:sldId id="292" r:id="rId11"/>
    <p:sldId id="293" r:id="rId12"/>
    <p:sldId id="294" r:id="rId13"/>
    <p:sldId id="271" r:id="rId14"/>
    <p:sldId id="274" r:id="rId15"/>
    <p:sldId id="275" r:id="rId16"/>
    <p:sldId id="276" r:id="rId17"/>
    <p:sldId id="277" r:id="rId18"/>
    <p:sldId id="278" r:id="rId19"/>
    <p:sldId id="286" r:id="rId20"/>
    <p:sldId id="28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4779" autoAdjust="0"/>
    <p:restoredTop sz="94575" autoAdjust="0"/>
  </p:normalViewPr>
  <p:slideViewPr>
    <p:cSldViewPr>
      <p:cViewPr>
        <p:scale>
          <a:sx n="77" d="100"/>
          <a:sy n="77" d="100"/>
        </p:scale>
        <p:origin x="-181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4429133858299"/>
          <c:y val="0.12604862843721701"/>
          <c:w val="0.68685761154855696"/>
          <c:h val="0.6480727935471060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CPI -All Urban: less food and energy</c:v>
                </c:pt>
              </c:strCache>
            </c:strRef>
          </c:tx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Sheet1!$B$2:$K$2</c:f>
              <c:numCache>
                <c:formatCode>0.0%</c:formatCode>
                <c:ptCount val="10"/>
                <c:pt idx="0">
                  <c:v>1.7999999999999999E-2</c:v>
                </c:pt>
                <c:pt idx="1">
                  <c:v>2.1999999999999999E-2</c:v>
                </c:pt>
                <c:pt idx="2">
                  <c:v>2.5000000000000001E-2</c:v>
                </c:pt>
                <c:pt idx="3">
                  <c:v>2.3E-2</c:v>
                </c:pt>
                <c:pt idx="4">
                  <c:v>2.3E-2</c:v>
                </c:pt>
                <c:pt idx="5">
                  <c:v>1.7000000000000001E-2</c:v>
                </c:pt>
                <c:pt idx="6">
                  <c:v>0.01</c:v>
                </c:pt>
                <c:pt idx="7">
                  <c:v>1.7000000000000001E-2</c:v>
                </c:pt>
                <c:pt idx="8">
                  <c:v>2.1000000000000001E-2</c:v>
                </c:pt>
                <c:pt idx="9">
                  <c:v>1.7999999999999999E-2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CPI-All Urban: medical care</c:v>
                </c:pt>
              </c:strCache>
            </c:strRef>
          </c:tx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Sheet1!$B$3:$K$3</c:f>
              <c:numCache>
                <c:formatCode>0.0%</c:formatCode>
                <c:ptCount val="10"/>
                <c:pt idx="0">
                  <c:v>4.3999999999999997E-2</c:v>
                </c:pt>
                <c:pt idx="1">
                  <c:v>4.2000000000000003E-2</c:v>
                </c:pt>
                <c:pt idx="2">
                  <c:v>0.04</c:v>
                </c:pt>
                <c:pt idx="3">
                  <c:v>4.3999999999999997E-2</c:v>
                </c:pt>
                <c:pt idx="4">
                  <c:v>3.6999999999999998E-2</c:v>
                </c:pt>
                <c:pt idx="5">
                  <c:v>3.2000000000000001E-2</c:v>
                </c:pt>
                <c:pt idx="6">
                  <c:v>3.4000000000000002E-2</c:v>
                </c:pt>
                <c:pt idx="7">
                  <c:v>0.03</c:v>
                </c:pt>
                <c:pt idx="8">
                  <c:v>3.6999999999999998E-2</c:v>
                </c:pt>
                <c:pt idx="9">
                  <c:v>2.5000000000000001E-2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Maine GDP (nominal)</c:v>
                </c:pt>
              </c:strCache>
            </c:strRef>
          </c:tx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Sheet1!$B$4:$K$4</c:f>
              <c:numCache>
                <c:formatCode>0.0%</c:formatCode>
                <c:ptCount val="10"/>
                <c:pt idx="0">
                  <c:v>6.6000000000000003E-2</c:v>
                </c:pt>
                <c:pt idx="1">
                  <c:v>2.8000000000000001E-2</c:v>
                </c:pt>
                <c:pt idx="2">
                  <c:v>4.2000000000000003E-2</c:v>
                </c:pt>
                <c:pt idx="3">
                  <c:v>2.5999999999999999E-2</c:v>
                </c:pt>
                <c:pt idx="4">
                  <c:v>1.6E-2</c:v>
                </c:pt>
                <c:pt idx="5">
                  <c:v>3.0000000000000001E-3</c:v>
                </c:pt>
                <c:pt idx="6">
                  <c:v>2.3E-2</c:v>
                </c:pt>
                <c:pt idx="7">
                  <c:v>6.0000000000000001E-3</c:v>
                </c:pt>
                <c:pt idx="8">
                  <c:v>2.9000000000000001E-2</c:v>
                </c:pt>
                <c:pt idx="9">
                  <c:v>2.9000000000000001E-2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Inpatient PPS Hospital Market Basket</c:v>
                </c:pt>
              </c:strCache>
            </c:strRef>
          </c:tx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Sheet1!$B$5:$K$5</c:f>
              <c:numCache>
                <c:formatCode>0.0%</c:formatCode>
                <c:ptCount val="10"/>
                <c:pt idx="0">
                  <c:v>0.04</c:v>
                </c:pt>
                <c:pt idx="1">
                  <c:v>0.04</c:v>
                </c:pt>
                <c:pt idx="2">
                  <c:v>3.7999999999999999E-2</c:v>
                </c:pt>
                <c:pt idx="3">
                  <c:v>3.5999999999999997E-2</c:v>
                </c:pt>
                <c:pt idx="4">
                  <c:v>0.04</c:v>
                </c:pt>
                <c:pt idx="5">
                  <c:v>2.1000000000000001E-2</c:v>
                </c:pt>
                <c:pt idx="6">
                  <c:v>2.3E-2</c:v>
                </c:pt>
                <c:pt idx="7">
                  <c:v>2.7E-2</c:v>
                </c:pt>
                <c:pt idx="8">
                  <c:v>2.1000000000000001E-2</c:v>
                </c:pt>
                <c:pt idx="9">
                  <c:v>1.9E-2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09376"/>
        <c:axId val="39511168"/>
      </c:lineChart>
      <c:catAx>
        <c:axId val="3950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/>
            </a:pPr>
            <a:endParaRPr lang="en-US"/>
          </a:p>
        </c:txPr>
        <c:crossAx val="39511168"/>
        <c:crosses val="autoZero"/>
        <c:auto val="1"/>
        <c:lblAlgn val="ctr"/>
        <c:lblOffset val="100"/>
        <c:noMultiLvlLbl val="0"/>
      </c:catAx>
      <c:valAx>
        <c:axId val="39511168"/>
        <c:scaling>
          <c:orientation val="minMax"/>
          <c:max val="0.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950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5446194225704"/>
          <c:y val="0.184094658393824"/>
          <c:w val="0.16588998250218701"/>
          <c:h val="0.5294492094863539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14417276787797E-2"/>
          <c:y val="2.9767314412736501E-2"/>
          <c:w val="0.65129541912729705"/>
          <c:h val="0.8133375906136729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CPI-All Urban: medical care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Sheet1!$B$2:$J$2</c:f>
              <c:numCache>
                <c:formatCode>0.0%</c:formatCode>
                <c:ptCount val="9"/>
                <c:pt idx="0">
                  <c:v>3.04313253173032E-2</c:v>
                </c:pt>
                <c:pt idx="1">
                  <c:v>3.6648751557709199E-2</c:v>
                </c:pt>
                <c:pt idx="2">
                  <c:v>2.4620655172960901E-2</c:v>
                </c:pt>
                <c:pt idx="3">
                  <c:v>2.85799670287918E-2</c:v>
                </c:pt>
                <c:pt idx="4">
                  <c:v>3.8265450642146502E-2</c:v>
                </c:pt>
                <c:pt idx="5">
                  <c:v>3.8646641462983397E-2</c:v>
                </c:pt>
                <c:pt idx="6">
                  <c:v>3.9733438883265498E-2</c:v>
                </c:pt>
                <c:pt idx="7">
                  <c:v>4.0837537331694297E-2</c:v>
                </c:pt>
                <c:pt idx="8">
                  <c:v>4.0954553515528201E-2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CPI-All Urban: less food and energy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Sheet1!$B$3:$J$3</c:f>
              <c:numCache>
                <c:formatCode>0.0%</c:formatCode>
                <c:ptCount val="9"/>
                <c:pt idx="0">
                  <c:v>1.6582024174739599E-2</c:v>
                </c:pt>
                <c:pt idx="1">
                  <c:v>2.1102973748164899E-2</c:v>
                </c:pt>
                <c:pt idx="2">
                  <c:v>1.7630731993836E-2</c:v>
                </c:pt>
                <c:pt idx="3">
                  <c:v>1.8346580385486502E-2</c:v>
                </c:pt>
                <c:pt idx="4">
                  <c:v>2.3078120317172199E-2</c:v>
                </c:pt>
                <c:pt idx="5">
                  <c:v>2.6637949339125801E-2</c:v>
                </c:pt>
                <c:pt idx="6">
                  <c:v>3.0587710119311301E-2</c:v>
                </c:pt>
                <c:pt idx="7">
                  <c:v>3.0690536910739301E-2</c:v>
                </c:pt>
                <c:pt idx="8">
                  <c:v>2.8149170841750702E-2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71680"/>
        <c:axId val="39673216"/>
      </c:lineChart>
      <c:catAx>
        <c:axId val="3967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39673216"/>
        <c:crosses val="autoZero"/>
        <c:auto val="1"/>
        <c:lblAlgn val="ctr"/>
        <c:lblOffset val="100"/>
        <c:noMultiLvlLbl val="0"/>
      </c:catAx>
      <c:valAx>
        <c:axId val="396732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967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9616889993995"/>
          <c:y val="0.35215143199493698"/>
          <c:w val="0.190503062117235"/>
          <c:h val="0.395892427726767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CPI-All Urban: medical care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Sheet1!$B$3:$J$3</c:f>
              <c:numCache>
                <c:formatCode>0.0%</c:formatCode>
                <c:ptCount val="9"/>
                <c:pt idx="0">
                  <c:v>0.03</c:v>
                </c:pt>
                <c:pt idx="1">
                  <c:v>3.6999999999999998E-2</c:v>
                </c:pt>
                <c:pt idx="2">
                  <c:v>2.5000000000000001E-2</c:v>
                </c:pt>
                <c:pt idx="3">
                  <c:v>2.9000000000000001E-2</c:v>
                </c:pt>
                <c:pt idx="4">
                  <c:v>3.7999999999999999E-2</c:v>
                </c:pt>
                <c:pt idx="5">
                  <c:v>3.9E-2</c:v>
                </c:pt>
                <c:pt idx="6">
                  <c:v>0.04</c:v>
                </c:pt>
                <c:pt idx="7">
                  <c:v>4.1000000000000002E-2</c:v>
                </c:pt>
                <c:pt idx="8">
                  <c:v>4.1000000000000002E-2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CPI-All Urban: less food and energy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Sheet1!$B$2:$J$2</c:f>
              <c:numCache>
                <c:formatCode>0.0%</c:formatCode>
                <c:ptCount val="9"/>
                <c:pt idx="0">
                  <c:v>1.7000000000000001E-2</c:v>
                </c:pt>
                <c:pt idx="1">
                  <c:v>2.1000000000000001E-2</c:v>
                </c:pt>
                <c:pt idx="2">
                  <c:v>1.7999999999999999E-2</c:v>
                </c:pt>
                <c:pt idx="3">
                  <c:v>1.7999999999999999E-2</c:v>
                </c:pt>
                <c:pt idx="4">
                  <c:v>2.3E-2</c:v>
                </c:pt>
                <c:pt idx="5">
                  <c:v>2.7E-2</c:v>
                </c:pt>
                <c:pt idx="6">
                  <c:v>3.1E-2</c:v>
                </c:pt>
                <c:pt idx="7">
                  <c:v>3.1E-2</c:v>
                </c:pt>
                <c:pt idx="8">
                  <c:v>2.8000000000000001E-2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Recommendation: Trend from CPI: medical care to CPI: less food &amp; energy plus 25% of difference 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4" formatCode="0.0%">
                  <c:v>3.8265450642146502E-2</c:v>
                </c:pt>
                <c:pt idx="5" formatCode="0.0%">
                  <c:v>3.6999999999999998E-2</c:v>
                </c:pt>
                <c:pt idx="6" formatCode="0.0%">
                  <c:v>3.6999999999999998E-2</c:v>
                </c:pt>
                <c:pt idx="7" formatCode="0.0%">
                  <c:v>3.5000000000000003E-2</c:v>
                </c:pt>
                <c:pt idx="8" formatCode="0.0%">
                  <c:v>3.125E-2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570944"/>
        <c:axId val="47572480"/>
      </c:lineChart>
      <c:catAx>
        <c:axId val="4757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7572480"/>
        <c:crosses val="autoZero"/>
        <c:auto val="1"/>
        <c:lblAlgn val="ctr"/>
        <c:lblOffset val="100"/>
        <c:noMultiLvlLbl val="0"/>
      </c:catAx>
      <c:valAx>
        <c:axId val="475724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757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11723521065605"/>
          <c:y val="7.0763692542342604E-2"/>
          <c:w val="0.30438082258948401"/>
          <c:h val="0.820731978892731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596D5-F555-4B10-8E39-4A3C761070C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EFBF5-53C7-4360-90F5-3DABD1B2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8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7DB7B-DFA0-4E42-BBD0-196492E1824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2ED54-15A8-494F-B891-72140D70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E17-D293-432E-AF5B-4E2AB3C0F9FD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384E-F0C1-43F9-BD4A-2713024605E5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C88-766F-4F71-8B6C-F194B1E2E907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96D-0ACF-4201-96F9-14192876FB0A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2B4-C591-4AAE-B1D9-B43860630F80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9345-B526-4D27-A72F-BF16A5B4E583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2C28-0A80-4848-8A74-30A92A45ECB0}" type="datetime1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1EAF-CC5A-419F-8BC9-1C6580C3A21A}" type="datetime1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EFBB-3CE8-4F27-8450-BF676E5B3B4F}" type="datetime1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4B4-FECD-4A8E-ACAD-4D3D5A7AB276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F9D4-E9F0-4778-A0C1-D3D9579BD002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68DB-6F1A-43DA-A127-ECCCE82FED22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8001000" cy="2057400"/>
          </a:xfrm>
          <a:ln w="3810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Cost of Care</a:t>
            </a:r>
            <a:b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53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Update</a:t>
            </a:r>
            <a:endParaRPr lang="en-US" sz="53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76421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   Payment Reform Subcommittee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October 21, 2014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905000" cy="609599"/>
          </a:xfrm>
          <a:prstGeom prst="rect">
            <a:avLst/>
          </a:prstGeom>
        </p:spPr>
      </p:pic>
      <p:pic>
        <p:nvPicPr>
          <p:cNvPr id="7" name="Picture 2" descr="C:\Users\LNolan\AppData\Local\Microsoft\Windows\Temporary Internet Files\Content.Outlook\2SBDW61B\sim logo_final_1inch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447" y="5610450"/>
            <a:ext cx="1676699" cy="7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6324600"/>
            <a:ext cx="77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i="1" dirty="0">
                <a:solidFill>
                  <a:srgbClr val="002060"/>
                </a:solidFill>
              </a:rPr>
              <a:t>This work is made possible with funding from the Maine State Innovation Model Initiative</a:t>
            </a:r>
          </a:p>
        </p:txBody>
      </p:sp>
    </p:spTree>
    <p:extLst>
      <p:ext uri="{BB962C8B-B14F-4D97-AF65-F5344CB8AC3E}">
        <p14:creationId xmlns:p14="http://schemas.microsoft.com/office/powerpoint/2010/main" val="20967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Bundled Payments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Episode-based payments that cover all services for a specific condition, illness, or medical event, including services from different providers in various </a:t>
            </a:r>
            <a:r>
              <a:rPr lang="en-US" sz="2000" dirty="0" smtClean="0">
                <a:solidFill>
                  <a:srgbClr val="002060"/>
                </a:solidFill>
              </a:rPr>
              <a:t>settings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Works well when there is cost variability and high volume of episodes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Savings can result from standardizing care processes, resulting in improved </a:t>
            </a:r>
            <a:r>
              <a:rPr lang="en-US" sz="2000" dirty="0">
                <a:solidFill>
                  <a:srgbClr val="002060"/>
                </a:solidFill>
              </a:rPr>
              <a:t>coordination and integration </a:t>
            </a:r>
            <a:r>
              <a:rPr lang="en-US" sz="2000" dirty="0" smtClean="0">
                <a:solidFill>
                  <a:srgbClr val="002060"/>
                </a:solidFill>
              </a:rPr>
              <a:t>among </a:t>
            </a:r>
            <a:r>
              <a:rPr lang="en-US" sz="2000" dirty="0">
                <a:solidFill>
                  <a:srgbClr val="002060"/>
                </a:solidFill>
              </a:rPr>
              <a:t>all providers caring for a </a:t>
            </a:r>
            <a:r>
              <a:rPr lang="en-US" sz="2000" dirty="0" smtClean="0">
                <a:solidFill>
                  <a:srgbClr val="002060"/>
                </a:solidFill>
              </a:rPr>
              <a:t>patient; physicians also take more active role in pursuing cost saving strategies 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Interest </a:t>
            </a:r>
            <a:r>
              <a:rPr lang="en-US" sz="2000" dirty="0">
                <a:solidFill>
                  <a:srgbClr val="002060"/>
                </a:solidFill>
              </a:rPr>
              <a:t>in commercial market low, but </a:t>
            </a:r>
            <a:r>
              <a:rPr lang="en-US" sz="2000" dirty="0" smtClean="0">
                <a:solidFill>
                  <a:srgbClr val="002060"/>
                </a:solidFill>
              </a:rPr>
              <a:t>growing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3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Much of early focus on orthopedic episodes; expanding now to acute medical and chronic </a:t>
            </a:r>
            <a:r>
              <a:rPr lang="en-US" sz="2000" dirty="0" smtClean="0">
                <a:solidFill>
                  <a:srgbClr val="002060"/>
                </a:solidFill>
              </a:rPr>
              <a:t>conditions (such as diabetes); other popular bundles include congestive </a:t>
            </a:r>
            <a:r>
              <a:rPr lang="en-US" sz="2000" dirty="0">
                <a:solidFill>
                  <a:srgbClr val="002060"/>
                </a:solidFill>
              </a:rPr>
              <a:t>heart failure, coronary artery bypass graft, COPD, </a:t>
            </a:r>
            <a:r>
              <a:rPr lang="en-US" sz="2000" dirty="0" smtClean="0">
                <a:solidFill>
                  <a:srgbClr val="002060"/>
                </a:solidFill>
              </a:rPr>
              <a:t>bronchitis/asthma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Concerns: </a:t>
            </a:r>
            <a:r>
              <a:rPr lang="en-US" sz="2000" dirty="0" smtClean="0">
                <a:solidFill>
                  <a:srgbClr val="002060"/>
                </a:solidFill>
              </a:rPr>
              <a:t>expensive and complex to implement, providers may lack resources or capacity; </a:t>
            </a:r>
            <a:r>
              <a:rPr lang="en-US" sz="2000" dirty="0">
                <a:solidFill>
                  <a:srgbClr val="002060"/>
                </a:solidFill>
              </a:rPr>
              <a:t>there may not be sufficient volume </a:t>
            </a:r>
            <a:r>
              <a:rPr lang="en-US" sz="2000" dirty="0" smtClean="0">
                <a:solidFill>
                  <a:srgbClr val="002060"/>
                </a:solidFill>
              </a:rPr>
              <a:t>in Maine to </a:t>
            </a:r>
            <a:r>
              <a:rPr lang="en-US" sz="2000" dirty="0">
                <a:solidFill>
                  <a:srgbClr val="002060"/>
                </a:solidFill>
              </a:rPr>
              <a:t>make bundled payments cost effective </a:t>
            </a:r>
            <a:r>
              <a:rPr lang="en-US" sz="2000" dirty="0" smtClean="0">
                <a:solidFill>
                  <a:srgbClr val="002060"/>
                </a:solidFill>
              </a:rPr>
              <a:t>here; lower </a:t>
            </a:r>
            <a:r>
              <a:rPr lang="en-US" sz="2000" dirty="0">
                <a:solidFill>
                  <a:srgbClr val="002060"/>
                </a:solidFill>
              </a:rPr>
              <a:t>costs per episode could be offset by increased number of </a:t>
            </a:r>
            <a:r>
              <a:rPr lang="en-US" sz="2000" dirty="0" smtClean="0">
                <a:solidFill>
                  <a:srgbClr val="002060"/>
                </a:solidFill>
              </a:rPr>
              <a:t>episodes; engaging nationally-based insurers may be a challenge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1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Risk-based Contracts with Voluntary Growth Caps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R</a:t>
            </a:r>
            <a:r>
              <a:rPr lang="en-US" sz="2000" dirty="0" smtClean="0">
                <a:solidFill>
                  <a:srgbClr val="002060"/>
                </a:solidFill>
              </a:rPr>
              <a:t>isk-based contracts set a per member budget that covers all services for each covered member</a:t>
            </a:r>
          </a:p>
          <a:p>
            <a:pPr marL="0" indent="0">
              <a:buNone/>
            </a:pPr>
            <a:endParaRPr lang="en-US" sz="4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Contracts can be designed so that providers </a:t>
            </a:r>
            <a:r>
              <a:rPr lang="en-US" sz="2000" dirty="0" smtClean="0">
                <a:solidFill>
                  <a:srgbClr val="002060"/>
                </a:solidFill>
              </a:rPr>
              <a:t>share </a:t>
            </a:r>
            <a:r>
              <a:rPr lang="en-US" sz="2000" dirty="0">
                <a:solidFill>
                  <a:srgbClr val="002060"/>
                </a:solidFill>
              </a:rPr>
              <a:t>upside risk (shared savings) or also downside risk (shared risk), if spending exceeds agreed upon budget</a:t>
            </a:r>
          </a:p>
          <a:p>
            <a:pPr marL="0" indent="0">
              <a:buNone/>
            </a:pPr>
            <a:endParaRPr lang="en-US" sz="4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Risk-based contracts, typically ACOs, have been expanding </a:t>
            </a:r>
            <a:r>
              <a:rPr lang="en-US" sz="2000" dirty="0" smtClean="0">
                <a:solidFill>
                  <a:srgbClr val="002060"/>
                </a:solidFill>
              </a:rPr>
              <a:t>rapidly, nationally and in Maine; </a:t>
            </a:r>
            <a:r>
              <a:rPr lang="en-US" sz="2000" dirty="0">
                <a:solidFill>
                  <a:srgbClr val="002060"/>
                </a:solidFill>
              </a:rPr>
              <a:t>generally </a:t>
            </a:r>
            <a:r>
              <a:rPr lang="en-US" sz="2000" dirty="0" smtClean="0">
                <a:solidFill>
                  <a:srgbClr val="002060"/>
                </a:solidFill>
              </a:rPr>
              <a:t>provider-operated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insurance companies are also forming ACOs in partnership with providers</a:t>
            </a:r>
          </a:p>
          <a:p>
            <a:pPr marL="0" indent="0">
              <a:buNone/>
            </a:pPr>
            <a:endParaRPr lang="en-US" sz="4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Three Medicare shared savings projects and one Pioneer project underway in Maine; also a series of shared savings ACO arrangements in the commercial sector, covering both large self-insured plans and fully insured products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A voluntary growth cap limits annual increases in the per member amount to an agreed upon cap (apart </a:t>
            </a:r>
            <a:r>
              <a:rPr lang="en-US" sz="2000" dirty="0">
                <a:solidFill>
                  <a:srgbClr val="002060"/>
                </a:solidFill>
              </a:rPr>
              <a:t>from </a:t>
            </a:r>
            <a:r>
              <a:rPr lang="en-US" sz="2000" dirty="0" smtClean="0">
                <a:solidFill>
                  <a:srgbClr val="002060"/>
                </a:solidFill>
              </a:rPr>
              <a:t>price changes related to risk </a:t>
            </a:r>
            <a:r>
              <a:rPr lang="en-US" sz="2000" dirty="0">
                <a:solidFill>
                  <a:srgbClr val="002060"/>
                </a:solidFill>
              </a:rPr>
              <a:t>adjustment or benefit design </a:t>
            </a:r>
            <a:r>
              <a:rPr lang="en-US" sz="2000" dirty="0" smtClean="0">
                <a:solidFill>
                  <a:srgbClr val="002060"/>
                </a:solidFill>
              </a:rPr>
              <a:t>changes)</a:t>
            </a:r>
            <a:r>
              <a:rPr lang="en-US" sz="2000" dirty="0">
                <a:solidFill>
                  <a:srgbClr val="002060"/>
                </a:solidFill>
              </a:rPr>
              <a:t>  </a:t>
            </a:r>
            <a:r>
              <a:rPr lang="en-US" sz="2000" dirty="0"/>
              <a:t> 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" b="1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Concerns with risk-based contracts: will earned </a:t>
            </a:r>
            <a:r>
              <a:rPr lang="en-US" sz="2000" dirty="0">
                <a:solidFill>
                  <a:srgbClr val="002060"/>
                </a:solidFill>
              </a:rPr>
              <a:t>savings </a:t>
            </a:r>
            <a:r>
              <a:rPr lang="en-US" sz="2000" dirty="0" smtClean="0">
                <a:solidFill>
                  <a:srgbClr val="002060"/>
                </a:solidFill>
              </a:rPr>
              <a:t>be </a:t>
            </a:r>
            <a:r>
              <a:rPr lang="en-US" sz="2000" dirty="0">
                <a:solidFill>
                  <a:srgbClr val="002060"/>
                </a:solidFill>
              </a:rPr>
              <a:t>sufficient to support necessary financial investments and system transformation; complex to </a:t>
            </a:r>
            <a:r>
              <a:rPr lang="en-US" sz="2000" dirty="0" smtClean="0">
                <a:solidFill>
                  <a:srgbClr val="002060"/>
                </a:solidFill>
              </a:rPr>
              <a:t>implement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Regulated Pricing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>
                <a:solidFill>
                  <a:srgbClr val="002060"/>
                </a:solidFill>
              </a:rPr>
              <a:t>State regulates the amount of reimbursement hospitals receive for </a:t>
            </a:r>
            <a:r>
              <a:rPr lang="en-US" sz="2900" dirty="0" smtClean="0">
                <a:solidFill>
                  <a:srgbClr val="002060"/>
                </a:solidFill>
              </a:rPr>
              <a:t>services, with hospitals charging all payers the same price for a given service; prices vary among hospitals due to population-based risk adjustments, local wage differences, etc.</a:t>
            </a:r>
          </a:p>
          <a:p>
            <a:pPr marL="0" indent="0">
              <a:buNone/>
            </a:pPr>
            <a:endParaRPr lang="en-US" sz="1300" dirty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May </a:t>
            </a:r>
            <a:r>
              <a:rPr lang="en-US" sz="2900" dirty="0">
                <a:solidFill>
                  <a:srgbClr val="002060"/>
                </a:solidFill>
              </a:rPr>
              <a:t>include a volume adjustment system to limit volume </a:t>
            </a:r>
            <a:r>
              <a:rPr lang="en-US" sz="2900" dirty="0" smtClean="0">
                <a:solidFill>
                  <a:srgbClr val="002060"/>
                </a:solidFill>
              </a:rPr>
              <a:t>growth, as well as financial support for uncompensated care</a:t>
            </a:r>
          </a:p>
          <a:p>
            <a:pPr marL="0" indent="0">
              <a:buNone/>
            </a:pPr>
            <a:endParaRPr lang="en-US" sz="1100" dirty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Cost savings achieved by setting price levels and reducing </a:t>
            </a:r>
            <a:r>
              <a:rPr lang="en-US" sz="2900" dirty="0">
                <a:solidFill>
                  <a:srgbClr val="002060"/>
                </a:solidFill>
              </a:rPr>
              <a:t>administrative </a:t>
            </a:r>
            <a:r>
              <a:rPr lang="en-US" sz="2900" dirty="0" smtClean="0">
                <a:solidFill>
                  <a:srgbClr val="002060"/>
                </a:solidFill>
              </a:rPr>
              <a:t>costs; provides predictable revenue stream</a:t>
            </a:r>
          </a:p>
          <a:p>
            <a:pPr marL="0" indent="0">
              <a:buNone/>
            </a:pPr>
            <a:endParaRPr lang="en-US" sz="1300" dirty="0" smtClean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Several states, including Maine, implemented rate setting in 1970s and 1980s, most discontinued by 1990s; today only Maryland and West Virginia programs still operating</a:t>
            </a:r>
          </a:p>
          <a:p>
            <a:pPr marL="0" indent="0">
              <a:buNone/>
            </a:pPr>
            <a:endParaRPr lang="en-US" sz="1300" dirty="0" smtClean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In several states, rate setting reduced cost per case; but</a:t>
            </a:r>
            <a:r>
              <a:rPr lang="en-US" sz="2900" dirty="0">
                <a:solidFill>
                  <a:srgbClr val="002060"/>
                </a:solidFill>
              </a:rPr>
              <a:t> increases in utilization </a:t>
            </a:r>
            <a:r>
              <a:rPr lang="en-US" sz="2900" dirty="0" smtClean="0">
                <a:solidFill>
                  <a:srgbClr val="002060"/>
                </a:solidFill>
              </a:rPr>
              <a:t>could </a:t>
            </a:r>
            <a:r>
              <a:rPr lang="en-US" sz="2900" dirty="0">
                <a:solidFill>
                  <a:srgbClr val="002060"/>
                </a:solidFill>
              </a:rPr>
              <a:t>limit impact on total </a:t>
            </a:r>
            <a:r>
              <a:rPr lang="en-US" sz="2900" dirty="0" smtClean="0">
                <a:solidFill>
                  <a:srgbClr val="002060"/>
                </a:solidFill>
              </a:rPr>
              <a:t>costs</a:t>
            </a:r>
          </a:p>
          <a:p>
            <a:pPr marL="0" indent="0">
              <a:buNone/>
            </a:pPr>
            <a:endParaRPr lang="en-US" sz="1300" dirty="0" smtClean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Concerns: unlikely the strategy would garner broad support, making required statutory change difficult to achieve; expensive to implement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42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Strategies to Advance Risk-based Contracts with Voluntary Growth Caps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Participants identified strategies to advance risk-based contracts in Maine and constrain year-to-year growth:</a:t>
            </a:r>
          </a:p>
          <a:p>
            <a:pPr marL="457200" lvl="1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Technical assistance and learning collaboratives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Standardization of some aspects of risk-based arrangements (such as measurement alignment)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Voluntary growth caps</a:t>
            </a:r>
          </a:p>
          <a:p>
            <a:pPr marL="457200" lvl="1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Coupling risk-based contracts with voluntary growth caps ensures that efficiencies gained through population-based budgets are not lost through negotiated annual price increases </a:t>
            </a:r>
            <a:endParaRPr lang="en-US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Under a growth cap, negotiations take place in the context of an upper boundary on year-to-year growth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Over time, such voluntary caps should improve affordability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2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Voluntary Growth Cap Options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dirty="0">
                <a:solidFill>
                  <a:schemeClr val="tx2"/>
                </a:solidFill>
              </a:rPr>
              <a:t>w</a:t>
            </a:r>
            <a:r>
              <a:rPr lang="en-US" sz="2400" dirty="0" smtClean="0">
                <a:solidFill>
                  <a:schemeClr val="tx2"/>
                </a:solidFill>
              </a:rPr>
              <a:t>orkgroup reviewed several growth rate indices, including: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tx2"/>
              </a:solidFill>
            </a:endParaRP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Consumer Price Index (CPI)-All Urban: less food and energy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CPI-All Urban: medical care 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Maine GDP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Inpatient PPS Hospital Market Basket</a:t>
            </a:r>
          </a:p>
          <a:p>
            <a:pPr marL="457200" lvl="1" indent="0"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Participants favored an inflation-based index (CPI), which is based on consumer spending and is more stable than some other indices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Retrospective CPI estimates are </a:t>
            </a:r>
            <a:r>
              <a:rPr lang="en-US" sz="2400" dirty="0" smtClean="0">
                <a:solidFill>
                  <a:schemeClr val="tx2"/>
                </a:solidFill>
              </a:rPr>
              <a:t>calculated </a:t>
            </a:r>
            <a:r>
              <a:rPr lang="en-US" sz="2400" dirty="0">
                <a:solidFill>
                  <a:schemeClr val="tx2"/>
                </a:solidFill>
              </a:rPr>
              <a:t>by the U.S. Bureau of Labor </a:t>
            </a:r>
            <a:r>
              <a:rPr lang="en-US" sz="2400" dirty="0" smtClean="0">
                <a:solidFill>
                  <a:schemeClr val="tx2"/>
                </a:solidFill>
              </a:rPr>
              <a:t>Statistics; projections </a:t>
            </a:r>
            <a:r>
              <a:rPr lang="en-US" sz="2400" dirty="0">
                <a:solidFill>
                  <a:schemeClr val="tx2"/>
                </a:solidFill>
              </a:rPr>
              <a:t>are forecast by </a:t>
            </a:r>
            <a:r>
              <a:rPr lang="en-US" sz="2400" dirty="0" smtClean="0">
                <a:solidFill>
                  <a:schemeClr val="tx2"/>
                </a:solidFill>
              </a:rPr>
              <a:t>private firms, including leading forecaster Moody Analytics, used by Maine state economist </a:t>
            </a:r>
          </a:p>
          <a:p>
            <a:pPr marL="0" indent="0">
              <a:buNone/>
            </a:pPr>
            <a:endParaRPr lang="en-US" sz="6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Some participants supported CPI-All Urban: less food and energy, which is the most commonly used measure of general inflation in the economy; others preferred CPI-All Urban: medical care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60547"/>
              </p:ext>
            </p:extLst>
          </p:nvPr>
        </p:nvGraphicFramePr>
        <p:xfrm>
          <a:off x="228600" y="228600"/>
          <a:ext cx="8686801" cy="2269576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314391"/>
                <a:gridCol w="629621"/>
                <a:gridCol w="629621"/>
                <a:gridCol w="629621"/>
                <a:gridCol w="629621"/>
                <a:gridCol w="629621"/>
                <a:gridCol w="629621"/>
                <a:gridCol w="629621"/>
                <a:gridCol w="629621"/>
                <a:gridCol w="725841"/>
                <a:gridCol w="609601"/>
              </a:tblGrid>
              <a:tr h="34514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Voluntary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Growth </a:t>
                      </a:r>
                      <a:r>
                        <a:rPr lang="en-US" sz="1800" b="1" u="none" strike="noStrike" dirty="0">
                          <a:effectLst/>
                        </a:rPr>
                        <a:t>Cap Index Options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</a:tcPr>
                </a:tc>
              </a:tr>
              <a:tr h="33707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CPI-All </a:t>
                      </a:r>
                      <a:r>
                        <a:rPr lang="en-US" sz="1400" b="1" u="none" strike="noStrike" dirty="0">
                          <a:effectLst/>
                        </a:rPr>
                        <a:t>Urban: less food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and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e</a:t>
                      </a:r>
                      <a:r>
                        <a:rPr lang="en-US" sz="1400" b="1" u="none" strike="noStrike" dirty="0" smtClean="0">
                          <a:effectLst/>
                        </a:rPr>
                        <a:t>nergy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.7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.8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CPI-All </a:t>
                      </a:r>
                      <a:r>
                        <a:rPr lang="en-US" sz="1400" b="1" u="none" strike="noStrike" dirty="0">
                          <a:effectLst/>
                        </a:rPr>
                        <a:t>Urban: </a:t>
                      </a:r>
                      <a:r>
                        <a:rPr lang="en-US" sz="1400" b="1" u="none" strike="noStrike" dirty="0" smtClean="0">
                          <a:effectLst/>
                        </a:rPr>
                        <a:t>medical </a:t>
                      </a:r>
                      <a:r>
                        <a:rPr lang="en-US" sz="1400" b="1" u="none" strike="noStrike" dirty="0">
                          <a:effectLst/>
                        </a:rPr>
                        <a:t>c</a:t>
                      </a:r>
                      <a:r>
                        <a:rPr lang="en-US" sz="1400" b="1" u="none" strike="noStrike" dirty="0" smtClean="0">
                          <a:effectLst/>
                        </a:rPr>
                        <a:t>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Maine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GDP (nominal)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.3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0.6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6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Inpatient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PPS Hospital</a:t>
                      </a:r>
                    </a:p>
                    <a:p>
                      <a:pPr algn="l" fontAlgn="b"/>
                      <a:r>
                        <a:rPr lang="en-US" sz="1400" b="1" u="none" strike="noStrike" baseline="0" dirty="0" smtClean="0">
                          <a:effectLst/>
                        </a:rPr>
                        <a:t>Market Basket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.1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28772976"/>
              </p:ext>
            </p:extLst>
          </p:nvPr>
        </p:nvGraphicFramePr>
        <p:xfrm>
          <a:off x="0" y="2667090"/>
          <a:ext cx="9144000" cy="421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2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59654846"/>
              </p:ext>
            </p:extLst>
          </p:nvPr>
        </p:nvGraphicFramePr>
        <p:xfrm>
          <a:off x="304800" y="1219200"/>
          <a:ext cx="8686800" cy="5196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Growth Cap Index Options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96390"/>
            <a:ext cx="838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Note: CPI forecasts from Moody Analytics, provided by Maine State </a:t>
            </a:r>
            <a:r>
              <a:rPr lang="en-US" sz="1100" i="1" dirty="0" smtClean="0"/>
              <a:t>Economist Amanda Rector, 8/6/14. Forecasts updated monthly.</a:t>
            </a:r>
            <a:endParaRPr lang="en-US" sz="1100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Recommendation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9527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Set the voluntary growth cap </a:t>
            </a:r>
            <a:r>
              <a:rPr lang="en-US" sz="2000" b="1" dirty="0">
                <a:solidFill>
                  <a:srgbClr val="002060"/>
                </a:solidFill>
              </a:rPr>
              <a:t>for 2015 </a:t>
            </a:r>
            <a:r>
              <a:rPr lang="en-US" sz="2000" b="1" dirty="0" smtClean="0">
                <a:solidFill>
                  <a:srgbClr val="002060"/>
                </a:solidFill>
              </a:rPr>
              <a:t>at CPI-All Urban: medical care, </a:t>
            </a:r>
            <a:r>
              <a:rPr lang="en-US" sz="2000" b="1" dirty="0">
                <a:solidFill>
                  <a:srgbClr val="002060"/>
                </a:solidFill>
              </a:rPr>
              <a:t>and gradually </a:t>
            </a:r>
            <a:r>
              <a:rPr lang="en-US" sz="2000" b="1" dirty="0" smtClean="0">
                <a:solidFill>
                  <a:srgbClr val="002060"/>
                </a:solidFill>
              </a:rPr>
              <a:t>decline by 2019 to </a:t>
            </a:r>
            <a:r>
              <a:rPr lang="en-US" sz="2000" b="1" dirty="0">
                <a:solidFill>
                  <a:srgbClr val="002060"/>
                </a:solidFill>
              </a:rPr>
              <a:t>CPI-All </a:t>
            </a:r>
            <a:r>
              <a:rPr lang="en-US" sz="2000" b="1" dirty="0" smtClean="0">
                <a:solidFill>
                  <a:srgbClr val="002060"/>
                </a:solidFill>
              </a:rPr>
              <a:t>Urban: </a:t>
            </a:r>
            <a:r>
              <a:rPr lang="en-US" sz="2000" b="1" dirty="0">
                <a:solidFill>
                  <a:srgbClr val="002060"/>
                </a:solidFill>
              </a:rPr>
              <a:t>less food and </a:t>
            </a:r>
            <a:r>
              <a:rPr lang="en-US" sz="2000" b="1" dirty="0" smtClean="0">
                <a:solidFill>
                  <a:srgbClr val="002060"/>
                </a:solidFill>
              </a:rPr>
              <a:t>energy plus 25% of the difference between the two indices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Employers, providers, and plans participating in ACOs and other risk-based contracts </a:t>
            </a:r>
            <a:r>
              <a:rPr lang="en-US" sz="2000" dirty="0" smtClean="0">
                <a:solidFill>
                  <a:srgbClr val="002060"/>
                </a:solidFill>
              </a:rPr>
              <a:t>will be asked to voluntarily </a:t>
            </a:r>
            <a:r>
              <a:rPr lang="en-US" sz="2000" dirty="0">
                <a:solidFill>
                  <a:srgbClr val="002060"/>
                </a:solidFill>
              </a:rPr>
              <a:t>limit annual risk-adjusted per member per month (PMPM) growth to </a:t>
            </a:r>
            <a:r>
              <a:rPr lang="en-US" sz="2000" i="1" dirty="0">
                <a:solidFill>
                  <a:srgbClr val="002060"/>
                </a:solidFill>
              </a:rPr>
              <a:t>no more than </a:t>
            </a:r>
            <a:r>
              <a:rPr lang="en-US" sz="2000" dirty="0">
                <a:solidFill>
                  <a:srgbClr val="002060"/>
                </a:solidFill>
              </a:rPr>
              <a:t>the agreed-upon </a:t>
            </a:r>
            <a:r>
              <a:rPr lang="en-US" sz="2000" dirty="0" smtClean="0">
                <a:solidFill>
                  <a:srgbClr val="002060"/>
                </a:solidFill>
              </a:rPr>
              <a:t>cap</a:t>
            </a:r>
          </a:p>
          <a:p>
            <a:pPr marL="0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pPr lvl="0"/>
            <a:r>
              <a:rPr lang="en-US" sz="2000" dirty="0" smtClean="0">
                <a:solidFill>
                  <a:srgbClr val="002060"/>
                </a:solidFill>
              </a:rPr>
              <a:t>Each </a:t>
            </a:r>
            <a:r>
              <a:rPr lang="en-US" sz="2000" dirty="0">
                <a:solidFill>
                  <a:srgbClr val="002060"/>
                </a:solidFill>
              </a:rPr>
              <a:t>ACO arrangement’s specific growth rate under the voluntary cap will be established through ACO contract </a:t>
            </a:r>
            <a:r>
              <a:rPr lang="en-US" sz="2000" dirty="0" smtClean="0">
                <a:solidFill>
                  <a:srgbClr val="002060"/>
                </a:solidFill>
              </a:rPr>
              <a:t>negotiations</a:t>
            </a:r>
          </a:p>
          <a:p>
            <a:pPr marL="0" lv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A “safety valve” will be available to </a:t>
            </a:r>
            <a:r>
              <a:rPr lang="en-US" sz="2000" dirty="0">
                <a:solidFill>
                  <a:srgbClr val="002060"/>
                </a:solidFill>
              </a:rPr>
              <a:t>modify growth </a:t>
            </a:r>
            <a:r>
              <a:rPr lang="en-US" sz="2000" dirty="0" smtClean="0">
                <a:solidFill>
                  <a:srgbClr val="002060"/>
                </a:solidFill>
              </a:rPr>
              <a:t>caps if significant unanticipated </a:t>
            </a:r>
            <a:r>
              <a:rPr lang="en-US" sz="2000" dirty="0">
                <a:solidFill>
                  <a:srgbClr val="002060"/>
                </a:solidFill>
              </a:rPr>
              <a:t>events are likely to result in unexpected or unreasonable windfalls or </a:t>
            </a:r>
            <a:r>
              <a:rPr lang="en-US" sz="2000" dirty="0" smtClean="0">
                <a:solidFill>
                  <a:srgbClr val="002060"/>
                </a:solidFill>
              </a:rPr>
              <a:t>losses to ACOs or purchasers/plans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0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85448282"/>
              </p:ext>
            </p:extLst>
          </p:nvPr>
        </p:nvGraphicFramePr>
        <p:xfrm>
          <a:off x="383770" y="1219199"/>
          <a:ext cx="8455429" cy="5384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Growth Cap Recommendation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7709" y="6603317"/>
            <a:ext cx="876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Note: CPI forecasts from Moody Analytics, provided by Maine State </a:t>
            </a:r>
            <a:r>
              <a:rPr lang="en-US" sz="1100" i="1" dirty="0" smtClean="0"/>
              <a:t>Economist Amanda Rector, 8/6/14. Forecasts updated monthly.</a:t>
            </a:r>
            <a:endParaRPr lang="en-US" sz="1100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CEO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CEO Summit convened on October 2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Over 50 executives from across Maine attended, including many non-Coalition members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Keynote speaker Alan Gilbert of GE discussed strategies for stakeholders to work together to improve quality and affordability, as well as importance of collaborative, multi-stakeholder approach, even for “jumbo” employers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Healthcare Cost Workgroup deliberations and recommendation presented to Summit participants, including risk-based contract with voluntary growth cap 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To date, purchaser participant follow-up has yielded positive response to voluntary growth cap recommendation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9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Cost of Care Activities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Healthcare Cost Workgroup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CEO Summit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Healthcare Data Book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Healthcare Data Book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Semi-annual publication that provides a range of information on: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demographics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dirty="0" smtClean="0">
                <a:solidFill>
                  <a:srgbClr val="002060"/>
                </a:solidFill>
              </a:rPr>
              <a:t>ealth status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utilization and delivery of healthcare 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q</a:t>
            </a:r>
            <a:r>
              <a:rPr lang="en-US" sz="2400" dirty="0" smtClean="0">
                <a:solidFill>
                  <a:srgbClr val="002060"/>
                </a:solidFill>
              </a:rPr>
              <a:t>uality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cost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First edition presented at CEO Summit; printed copies available in 1-2 weeks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67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Healthcare Cost Workgroup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1100" b="1" dirty="0" smtClean="0"/>
          </a:p>
          <a:p>
            <a:r>
              <a:rPr lang="en-US" sz="4400" dirty="0" smtClean="0">
                <a:solidFill>
                  <a:srgbClr val="002060"/>
                </a:solidFill>
              </a:rPr>
              <a:t>Meeting monthly since April; group next meets on October 30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700" dirty="0" smtClean="0">
              <a:solidFill>
                <a:srgbClr val="002060"/>
              </a:solidFill>
            </a:endParaRPr>
          </a:p>
          <a:p>
            <a:r>
              <a:rPr lang="en-US" sz="4200" dirty="0" smtClean="0">
                <a:solidFill>
                  <a:srgbClr val="002060"/>
                </a:solidFill>
              </a:rPr>
              <a:t>40-50 participants at each meeting; open to all; outreach ongoing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r>
              <a:rPr lang="en-US" sz="4200" dirty="0" smtClean="0">
                <a:solidFill>
                  <a:srgbClr val="002060"/>
                </a:solidFill>
              </a:rPr>
              <a:t>Balanced participation; participating organizations include: </a:t>
            </a:r>
          </a:p>
          <a:p>
            <a:pPr marL="0" indent="0">
              <a:buNone/>
            </a:pPr>
            <a:endParaRPr lang="en-US" sz="17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BIW, Bates College, Maine Municipal Association, University of Maine, Maine Education Association Benefits Trust, State Employee Health Commission, Catholic Charities, Norway Savings, MaineCare</a:t>
            </a:r>
          </a:p>
          <a:p>
            <a:pPr marL="457200" lvl="1" indent="0">
              <a:buNone/>
            </a:pPr>
            <a:endParaRPr lang="en-US" sz="1700" dirty="0">
              <a:solidFill>
                <a:srgbClr val="002060"/>
              </a:solidFill>
            </a:endParaRP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Central Maine Medical, Eastern Maine Health, MaineHealth, Mercy Hospital, Mayo, Franklin Memorial, St. Mary’s, St. Joseph, </a:t>
            </a:r>
            <a:r>
              <a:rPr lang="en-US" sz="3800" dirty="0" err="1">
                <a:solidFill>
                  <a:srgbClr val="002060"/>
                </a:solidFill>
              </a:rPr>
              <a:t>Redington</a:t>
            </a:r>
            <a:r>
              <a:rPr lang="en-US" sz="3800" dirty="0">
                <a:solidFill>
                  <a:srgbClr val="002060"/>
                </a:solidFill>
              </a:rPr>
              <a:t> Fairview, Martin’s Point, Sacopee Valley Health Center, Mid Coast Health, Maine Primary Care Association, Maine Network for </a:t>
            </a:r>
            <a:r>
              <a:rPr lang="en-US" sz="3800" dirty="0" smtClean="0">
                <a:solidFill>
                  <a:srgbClr val="002060"/>
                </a:solidFill>
              </a:rPr>
              <a:t>Health, </a:t>
            </a:r>
            <a:r>
              <a:rPr lang="en-US" sz="3800" dirty="0">
                <a:solidFill>
                  <a:srgbClr val="002060"/>
                </a:solidFill>
              </a:rPr>
              <a:t>Spurwink, Sweetser, Tri-County Mental </a:t>
            </a:r>
            <a:r>
              <a:rPr lang="en-US" sz="3800" dirty="0" smtClean="0">
                <a:solidFill>
                  <a:srgbClr val="002060"/>
                </a:solidFill>
              </a:rPr>
              <a:t>Health, Maine Medical Association, Maine Hospital Association</a:t>
            </a:r>
            <a:endParaRPr lang="en-US" sz="3800" dirty="0">
              <a:solidFill>
                <a:srgbClr val="002060"/>
              </a:solidFill>
            </a:endParaRPr>
          </a:p>
          <a:p>
            <a:pPr lvl="1"/>
            <a:endParaRPr lang="en-US" sz="1700" dirty="0">
              <a:solidFill>
                <a:srgbClr val="002060"/>
              </a:solidFill>
            </a:endParaRP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Aetna, Anthem, Cigna, Harvard Pilgrim, </a:t>
            </a:r>
            <a:r>
              <a:rPr lang="en-US" sz="3800" dirty="0" smtClean="0">
                <a:solidFill>
                  <a:srgbClr val="002060"/>
                </a:solidFill>
              </a:rPr>
              <a:t>Maine </a:t>
            </a:r>
            <a:r>
              <a:rPr lang="en-US" sz="3800" dirty="0">
                <a:solidFill>
                  <a:srgbClr val="002060"/>
                </a:solidFill>
              </a:rPr>
              <a:t>Community Health </a:t>
            </a:r>
            <a:r>
              <a:rPr lang="en-US" sz="3800" dirty="0" smtClean="0">
                <a:solidFill>
                  <a:srgbClr val="002060"/>
                </a:solidFill>
              </a:rPr>
              <a:t>Options, Maine Association of Health Plans</a:t>
            </a:r>
            <a:endParaRPr lang="en-US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rgbClr val="002060"/>
              </a:solidFill>
            </a:endParaRPr>
          </a:p>
          <a:p>
            <a:r>
              <a:rPr lang="en-US" sz="4200" dirty="0" smtClean="0">
                <a:solidFill>
                  <a:srgbClr val="002060"/>
                </a:solidFill>
              </a:rPr>
              <a:t>Behavioral Healthcare Cost subgroup has met twice, with approximately 20 stakeholders at each meeting; last met on October 8, next meets on December 17</a:t>
            </a:r>
            <a:endParaRPr lang="en-US" sz="4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052" y="685800"/>
            <a:ext cx="92202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Healthcare Cost Workgroup </a:t>
            </a:r>
            <a:b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Objectives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467600" cy="3459163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Identify actionable strategies to reduce </a:t>
            </a:r>
            <a:r>
              <a:rPr lang="en-US" sz="2400" dirty="0" smtClean="0">
                <a:solidFill>
                  <a:srgbClr val="002060"/>
                </a:solidFill>
              </a:rPr>
              <a:t>healthcare costs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First deliverable: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develop a specific operational plan for pursuing one or more identified savings opportunities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presented recommendation on risk-based contracts with voluntary growth caps at CEO Summit earlier this month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Workgroup Process</a:t>
            </a:r>
            <a:b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Step 1: Identify Savings Opportunities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At initial meeting, participants discussed potential savings opportunities, including those identified by 2012 workgroup as well as additional recommendations from the current workgroup</a:t>
            </a:r>
            <a:endParaRPr lang="en-US" sz="9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General support for all options, but group voted to focus early attention on: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Price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Delivery system infrastructure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Consumer engagement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Workgroup Process</a:t>
            </a:r>
            <a:b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Step </a:t>
            </a: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2: Review Price Options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Workgroup participated in presentation and discussion of a range of price reduction strategies to determine what strategies participants are interested in pursuing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Reviewed options included:</a:t>
            </a:r>
          </a:p>
          <a:p>
            <a:pPr lvl="1"/>
            <a:r>
              <a:rPr lang="en-US" sz="2100" dirty="0" smtClean="0">
                <a:solidFill>
                  <a:srgbClr val="002060"/>
                </a:solidFill>
              </a:rPr>
              <a:t>transparency</a:t>
            </a:r>
          </a:p>
          <a:p>
            <a:pPr lvl="1"/>
            <a:r>
              <a:rPr lang="en-US" sz="2100" dirty="0" smtClean="0">
                <a:solidFill>
                  <a:srgbClr val="002060"/>
                </a:solidFill>
              </a:rPr>
              <a:t>reference pricing</a:t>
            </a:r>
          </a:p>
          <a:p>
            <a:pPr lvl="1"/>
            <a:r>
              <a:rPr lang="en-US" sz="2100" dirty="0" smtClean="0">
                <a:solidFill>
                  <a:srgbClr val="002060"/>
                </a:solidFill>
              </a:rPr>
              <a:t>narrow networks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</a:rPr>
              <a:t>b</a:t>
            </a:r>
            <a:r>
              <a:rPr lang="en-US" sz="2100" dirty="0" smtClean="0">
                <a:solidFill>
                  <a:srgbClr val="002060"/>
                </a:solidFill>
              </a:rPr>
              <a:t>undled payments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</a:rPr>
              <a:t>r</a:t>
            </a:r>
            <a:r>
              <a:rPr lang="en-US" sz="2100" dirty="0" smtClean="0">
                <a:solidFill>
                  <a:srgbClr val="002060"/>
                </a:solidFill>
              </a:rPr>
              <a:t>isk-based contracts with voluntary growth caps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</a:rPr>
              <a:t>r</a:t>
            </a:r>
            <a:r>
              <a:rPr lang="en-US" sz="2100" dirty="0" smtClean="0">
                <a:solidFill>
                  <a:srgbClr val="002060"/>
                </a:solidFill>
              </a:rPr>
              <a:t>ate setting</a:t>
            </a:r>
          </a:p>
          <a:p>
            <a:pPr marL="457200" lvl="1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Participants identified priorities:</a:t>
            </a:r>
          </a:p>
          <a:p>
            <a:pPr lvl="1"/>
            <a:r>
              <a:rPr lang="en-US" sz="2100" dirty="0" smtClean="0">
                <a:solidFill>
                  <a:srgbClr val="002060"/>
                </a:solidFill>
              </a:rPr>
              <a:t>Risk-based contracts with voluntary growth caps</a:t>
            </a:r>
          </a:p>
          <a:p>
            <a:pPr lvl="1"/>
            <a:r>
              <a:rPr lang="en-US" sz="2100" dirty="0" smtClean="0">
                <a:solidFill>
                  <a:srgbClr val="002060"/>
                </a:solidFill>
              </a:rPr>
              <a:t>Transparency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6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Price Transparency Tools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715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Price </a:t>
            </a:r>
            <a:r>
              <a:rPr lang="en-US" sz="2000" dirty="0">
                <a:solidFill>
                  <a:srgbClr val="002060"/>
                </a:solidFill>
              </a:rPr>
              <a:t>calculators </a:t>
            </a:r>
            <a:r>
              <a:rPr lang="en-US" sz="2000" dirty="0" smtClean="0">
                <a:solidFill>
                  <a:srgbClr val="002060"/>
                </a:solidFill>
              </a:rPr>
              <a:t>allow consumers to compare providers </a:t>
            </a:r>
            <a:r>
              <a:rPr lang="en-US" sz="2000" dirty="0">
                <a:solidFill>
                  <a:srgbClr val="002060"/>
                </a:solidFill>
              </a:rPr>
              <a:t>on price and quality; many also </a:t>
            </a:r>
            <a:r>
              <a:rPr lang="en-US" sz="2000" dirty="0" smtClean="0">
                <a:solidFill>
                  <a:srgbClr val="002060"/>
                </a:solidFill>
              </a:rPr>
              <a:t>calculate consumers</a:t>
            </a:r>
            <a:r>
              <a:rPr lang="en-US" sz="2000" dirty="0">
                <a:solidFill>
                  <a:srgbClr val="002060"/>
                </a:solidFill>
              </a:rPr>
              <a:t>’ out-of-pocket </a:t>
            </a:r>
            <a:r>
              <a:rPr lang="en-US" sz="2000" dirty="0" smtClean="0">
                <a:solidFill>
                  <a:srgbClr val="002060"/>
                </a:solidFill>
              </a:rPr>
              <a:t>costs</a:t>
            </a:r>
          </a:p>
          <a:p>
            <a:pPr marL="0" indent="0">
              <a:buNone/>
            </a:pPr>
            <a:endParaRPr lang="en-US" sz="2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Savings occur when consumers choose lower cost providers and </a:t>
            </a:r>
            <a:r>
              <a:rPr lang="en-US" sz="2000" dirty="0" smtClean="0">
                <a:solidFill>
                  <a:srgbClr val="002060"/>
                </a:solidFill>
              </a:rPr>
              <a:t>when </a:t>
            </a:r>
            <a:r>
              <a:rPr lang="en-US" sz="2000" dirty="0">
                <a:solidFill>
                  <a:srgbClr val="002060"/>
                </a:solidFill>
              </a:rPr>
              <a:t>higher cost providers lower their prices</a:t>
            </a:r>
          </a:p>
          <a:p>
            <a:pPr marL="0" indent="0">
              <a:buNone/>
            </a:pPr>
            <a:endParaRPr lang="en-US" sz="2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Consumers </a:t>
            </a:r>
            <a:r>
              <a:rPr lang="en-US" sz="2000" dirty="0">
                <a:solidFill>
                  <a:srgbClr val="002060"/>
                </a:solidFill>
              </a:rPr>
              <a:t>often unaware of </a:t>
            </a:r>
            <a:r>
              <a:rPr lang="en-US" sz="2000" dirty="0" smtClean="0">
                <a:solidFill>
                  <a:srgbClr val="002060"/>
                </a:solidFill>
              </a:rPr>
              <a:t>price </a:t>
            </a:r>
            <a:r>
              <a:rPr lang="en-US" sz="2000" dirty="0">
                <a:solidFill>
                  <a:srgbClr val="002060"/>
                </a:solidFill>
              </a:rPr>
              <a:t>variation in </a:t>
            </a:r>
            <a:r>
              <a:rPr lang="en-US" sz="2000" dirty="0" smtClean="0">
                <a:solidFill>
                  <a:srgbClr val="002060"/>
                </a:solidFill>
              </a:rPr>
              <a:t>same market</a:t>
            </a:r>
          </a:p>
          <a:p>
            <a:pPr marL="0" indent="0">
              <a:buNone/>
            </a:pPr>
            <a:endParaRPr lang="en-US" sz="2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Patients using well-designed, easy-to-use tools </a:t>
            </a:r>
            <a:r>
              <a:rPr lang="en-US" sz="2000" dirty="0">
                <a:solidFill>
                  <a:srgbClr val="002060"/>
                </a:solidFill>
              </a:rPr>
              <a:t>to compare price and quality are more likely to choose </a:t>
            </a:r>
            <a:r>
              <a:rPr lang="en-US" sz="2000" dirty="0" smtClean="0">
                <a:solidFill>
                  <a:srgbClr val="002060"/>
                </a:solidFill>
              </a:rPr>
              <a:t>high-value, lower priced providers</a:t>
            </a:r>
          </a:p>
          <a:p>
            <a:pPr marL="0" indent="0">
              <a:buNone/>
            </a:pPr>
            <a:endParaRPr lang="en-US" sz="2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In </a:t>
            </a:r>
            <a:r>
              <a:rPr lang="en-US" sz="2000" dirty="0">
                <a:solidFill>
                  <a:srgbClr val="002060"/>
                </a:solidFill>
              </a:rPr>
              <a:t>recent years, number and quality </a:t>
            </a:r>
            <a:r>
              <a:rPr lang="en-US" sz="2000" dirty="0" smtClean="0">
                <a:solidFill>
                  <a:srgbClr val="002060"/>
                </a:solidFill>
              </a:rPr>
              <a:t>of </a:t>
            </a:r>
            <a:r>
              <a:rPr lang="en-US" sz="2000" dirty="0">
                <a:solidFill>
                  <a:srgbClr val="002060"/>
                </a:solidFill>
              </a:rPr>
              <a:t>tools has increased, with many employers </a:t>
            </a:r>
            <a:r>
              <a:rPr lang="en-US" sz="2000" dirty="0" smtClean="0">
                <a:solidFill>
                  <a:srgbClr val="002060"/>
                </a:solidFill>
              </a:rPr>
              <a:t>using independent </a:t>
            </a:r>
            <a:r>
              <a:rPr lang="en-US" sz="2000" dirty="0">
                <a:solidFill>
                  <a:srgbClr val="002060"/>
                </a:solidFill>
              </a:rPr>
              <a:t>vendors such as </a:t>
            </a:r>
            <a:r>
              <a:rPr lang="en-US" sz="2000" dirty="0" err="1" smtClean="0">
                <a:solidFill>
                  <a:srgbClr val="002060"/>
                </a:solidFill>
              </a:rPr>
              <a:t>Castlight</a:t>
            </a:r>
            <a:r>
              <a:rPr lang="en-US" sz="2000" dirty="0" smtClean="0">
                <a:solidFill>
                  <a:srgbClr val="002060"/>
                </a:solidFill>
              </a:rPr>
              <a:t> and Wellmatch</a:t>
            </a:r>
          </a:p>
          <a:p>
            <a:pPr marL="0" indent="0">
              <a:buNone/>
            </a:pPr>
            <a:endParaRPr lang="en-US" sz="2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Despite increased availability, consumer utilization is low—98% of plans offer online calculators, but only 2% of patients with access to tools use them; uptake slightly higher among those with high deductibles</a:t>
            </a:r>
          </a:p>
          <a:p>
            <a:pPr marL="0" indent="0">
              <a:buNone/>
            </a:pPr>
            <a:endParaRPr lang="en-US" sz="2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Concerns: availability of quality data;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potential </a:t>
            </a:r>
            <a:r>
              <a:rPr lang="en-US" sz="2000" dirty="0">
                <a:solidFill>
                  <a:srgbClr val="002060"/>
                </a:solidFill>
              </a:rPr>
              <a:t>impact on providers whose higher prices may result from cost shifting, complexity of </a:t>
            </a:r>
            <a:r>
              <a:rPr lang="en-US" sz="2000" dirty="0" smtClean="0">
                <a:solidFill>
                  <a:srgbClr val="002060"/>
                </a:solidFill>
              </a:rPr>
              <a:t>care; may require benefit design changes to encourage </a:t>
            </a:r>
            <a:r>
              <a:rPr lang="en-US" sz="2000" dirty="0">
                <a:solidFill>
                  <a:srgbClr val="002060"/>
                </a:solidFill>
              </a:rPr>
              <a:t>consumers to </a:t>
            </a:r>
            <a:r>
              <a:rPr lang="en-US" sz="2000" dirty="0" smtClean="0">
                <a:solidFill>
                  <a:srgbClr val="002060"/>
                </a:solidFill>
              </a:rPr>
              <a:t>seek </a:t>
            </a:r>
            <a:r>
              <a:rPr lang="en-US" sz="2000" dirty="0">
                <a:solidFill>
                  <a:srgbClr val="002060"/>
                </a:solidFill>
              </a:rPr>
              <a:t>out high-value </a:t>
            </a:r>
            <a:r>
              <a:rPr lang="en-US" sz="2000" dirty="0" smtClean="0">
                <a:solidFill>
                  <a:srgbClr val="002060"/>
                </a:solidFill>
              </a:rPr>
              <a:t>providers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Reference Pricing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Under reference pricing, plan sets maximum amount—reference price—for a procedure or drug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Patients </a:t>
            </a:r>
            <a:r>
              <a:rPr lang="en-US" dirty="0">
                <a:solidFill>
                  <a:srgbClr val="002060"/>
                </a:solidFill>
              </a:rPr>
              <a:t>can choose any provider, but must pay the difference </a:t>
            </a: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a higher priced </a:t>
            </a:r>
            <a:r>
              <a:rPr lang="en-US" dirty="0" smtClean="0">
                <a:solidFill>
                  <a:srgbClr val="002060"/>
                </a:solidFill>
              </a:rPr>
              <a:t>provider</a:t>
            </a:r>
          </a:p>
          <a:p>
            <a:pPr marL="0" indent="0">
              <a:buNone/>
            </a:pPr>
            <a:endParaRPr lang="en-US" sz="1300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Typically used for non-emergency procedures where there is variation in price but not quality, such as joint replacement, imaging, colonoscopies, and pharmaceuticals 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Designated providers must meet price and quality standards</a:t>
            </a:r>
            <a:endParaRPr lang="en-US" sz="15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002060"/>
                </a:solidFill>
              </a:rPr>
              <a:t>  </a:t>
            </a:r>
            <a:endParaRPr lang="en-US" sz="13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11% of large US employers used reference pricing in 2012, another 16 percent considering it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State of California saw knee replacement costs drop 20%, as employees chose lower cost providers, and higher cost providers reduced prices; with robust employee education, CalPERS reported little employee resistance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Concerns: Maine markets may not be big enough to ensure choice of quality providers; savings associated with reference priced services could be offset by increased utilization or price in other areas; some providers’ higher prices may be due to cost shifting or complexity of care;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additional quality measures may be needed to identify quality providers</a:t>
            </a:r>
          </a:p>
          <a:p>
            <a:pPr lvl="1"/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7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Narrow Networks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38600"/>
          </a:xfrm>
        </p:spPr>
        <p:txBody>
          <a:bodyPr>
            <a:normAutofit fontScale="85000" lnSpcReduction="10000"/>
          </a:bodyPr>
          <a:lstStyle/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Narrow networks limit enrollees to </a:t>
            </a:r>
            <a:r>
              <a:rPr lang="en-US" sz="2400" dirty="0">
                <a:solidFill>
                  <a:srgbClr val="002060"/>
                </a:solidFill>
              </a:rPr>
              <a:t>certain hospitals</a:t>
            </a:r>
            <a:r>
              <a:rPr lang="en-US" sz="2400" dirty="0" smtClean="0">
                <a:solidFill>
                  <a:srgbClr val="002060"/>
                </a:solidFill>
              </a:rPr>
              <a:t>, doctors, </a:t>
            </a:r>
            <a:r>
              <a:rPr lang="en-US" sz="2400" dirty="0">
                <a:solidFill>
                  <a:srgbClr val="002060"/>
                </a:solidFill>
              </a:rPr>
              <a:t>and other </a:t>
            </a:r>
            <a:r>
              <a:rPr lang="en-US" sz="2400" dirty="0" smtClean="0">
                <a:solidFill>
                  <a:srgbClr val="002060"/>
                </a:solidFill>
              </a:rPr>
              <a:t>providers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S</a:t>
            </a:r>
            <a:r>
              <a:rPr lang="en-US" sz="2400" dirty="0" smtClean="0">
                <a:solidFill>
                  <a:srgbClr val="002060"/>
                </a:solidFill>
              </a:rPr>
              <a:t>avings </a:t>
            </a:r>
            <a:r>
              <a:rPr lang="en-US" sz="2400" dirty="0">
                <a:solidFill>
                  <a:srgbClr val="002060"/>
                </a:solidFill>
              </a:rPr>
              <a:t>can result from </a:t>
            </a:r>
            <a:r>
              <a:rPr lang="en-US" sz="2400" dirty="0" smtClean="0">
                <a:solidFill>
                  <a:srgbClr val="002060"/>
                </a:solidFill>
              </a:rPr>
              <a:t>using high-value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low-cost </a:t>
            </a:r>
            <a:r>
              <a:rPr lang="en-US" sz="2400" dirty="0">
                <a:solidFill>
                  <a:srgbClr val="002060"/>
                </a:solidFill>
              </a:rPr>
              <a:t>providers, and </a:t>
            </a:r>
            <a:r>
              <a:rPr lang="en-US" sz="2400" dirty="0" smtClean="0">
                <a:solidFill>
                  <a:srgbClr val="002060"/>
                </a:solidFill>
              </a:rPr>
              <a:t>negotiating </a:t>
            </a:r>
            <a:r>
              <a:rPr lang="en-US" sz="2400" dirty="0">
                <a:solidFill>
                  <a:srgbClr val="002060"/>
                </a:solidFill>
              </a:rPr>
              <a:t>lower prices in exchange for increased </a:t>
            </a:r>
            <a:r>
              <a:rPr lang="en-US" sz="2400" dirty="0" smtClean="0">
                <a:solidFill>
                  <a:srgbClr val="002060"/>
                </a:solidFill>
              </a:rPr>
              <a:t>volume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23% of employers who offer health benefits offer a narrow network option; narrow networks also common option on healthcare exchanges</a:t>
            </a: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Concerns: excluded providers may offer unique services; Maine markets may be too small to ensure choice in a narrow network; patient care could be fragmented if some regular providers are out-of-network; consumers who inadvertently leave network could face large bills</a:t>
            </a:r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200" dirty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1909</Words>
  <Application>Microsoft Office PowerPoint</Application>
  <PresentationFormat>On-screen Show (4:3)</PresentationFormat>
  <Paragraphs>261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Cost of Care Update</vt:lpstr>
      <vt:lpstr>Cost of Care Activities</vt:lpstr>
      <vt:lpstr>Healthcare Cost Workgroup</vt:lpstr>
      <vt:lpstr>Healthcare Cost Workgroup  Objectives</vt:lpstr>
      <vt:lpstr>Workgroup Process Step 1: Identify Savings Opportunities</vt:lpstr>
      <vt:lpstr>Workgroup Process Step 2: Review Price Options</vt:lpstr>
      <vt:lpstr>Price Transparency Tools</vt:lpstr>
      <vt:lpstr>Reference Pricing</vt:lpstr>
      <vt:lpstr>Narrow Networks</vt:lpstr>
      <vt:lpstr>Bundled Payments</vt:lpstr>
      <vt:lpstr>Risk-based Contracts with Voluntary Growth Caps</vt:lpstr>
      <vt:lpstr>Regulated Pricing</vt:lpstr>
      <vt:lpstr>Strategies to Advance Risk-based Contracts with Voluntary Growth Caps</vt:lpstr>
      <vt:lpstr>Voluntary Growth Cap Options</vt:lpstr>
      <vt:lpstr>PowerPoint Presentation</vt:lpstr>
      <vt:lpstr>Growth Cap Index Options</vt:lpstr>
      <vt:lpstr>Recommendation</vt:lpstr>
      <vt:lpstr>Growth Cap Recommendation</vt:lpstr>
      <vt:lpstr>CEO Summit</vt:lpstr>
      <vt:lpstr>Healthcare Data Book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Care Overview</dc:title>
  <dc:creator>Lisa Nolan</dc:creator>
  <cp:lastModifiedBy>Frank Johnson</cp:lastModifiedBy>
  <cp:revision>82</cp:revision>
  <cp:lastPrinted>2014-10-21T15:52:36Z</cp:lastPrinted>
  <dcterms:created xsi:type="dcterms:W3CDTF">2014-03-07T13:37:37Z</dcterms:created>
  <dcterms:modified xsi:type="dcterms:W3CDTF">2014-10-23T15:54:24Z</dcterms:modified>
</cp:coreProperties>
</file>